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9" r:id="rId3"/>
    <p:sldId id="280" r:id="rId4"/>
    <p:sldId id="275" r:id="rId5"/>
    <p:sldId id="258" r:id="rId6"/>
    <p:sldId id="264" r:id="rId7"/>
    <p:sldId id="262" r:id="rId8"/>
    <p:sldId id="279" r:id="rId9"/>
    <p:sldId id="263" r:id="rId10"/>
    <p:sldId id="265" r:id="rId11"/>
    <p:sldId id="266" r:id="rId12"/>
    <p:sldId id="284" r:id="rId13"/>
    <p:sldId id="285" r:id="rId14"/>
    <p:sldId id="286" r:id="rId15"/>
    <p:sldId id="283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D09F9C-FCD6-4B70-A9BA-0D68F0CEEACE}">
          <p14:sldIdLst>
            <p14:sldId id="259"/>
            <p14:sldId id="280"/>
            <p14:sldId id="275"/>
            <p14:sldId id="258"/>
          </p14:sldIdLst>
        </p14:section>
        <p14:section name="Раздел без заголовка" id="{6603ED67-0570-4D71-A302-A31DAA49FDE4}">
          <p14:sldIdLst>
            <p14:sldId id="264"/>
            <p14:sldId id="262"/>
            <p14:sldId id="279"/>
            <p14:sldId id="263"/>
            <p14:sldId id="265"/>
            <p14:sldId id="266"/>
            <p14:sldId id="284"/>
            <p14:sldId id="285"/>
            <p14:sldId id="286"/>
            <p14:sldId id="283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79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372011759413278E-2"/>
          <c:y val="0.14441846213391821"/>
          <c:w val="0.5449729554418673"/>
          <c:h val="0.6297590633466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РАС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нозологии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093760"/>
        <c:axId val="81095296"/>
      </c:barChart>
      <c:catAx>
        <c:axId val="810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095296"/>
        <c:crosses val="autoZero"/>
        <c:auto val="1"/>
        <c:lblAlgn val="ctr"/>
        <c:lblOffset val="100"/>
        <c:noMultiLvlLbl val="0"/>
      </c:catAx>
      <c:valAx>
        <c:axId val="8109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093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домашнее обучение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Дети с РАС дошкольники</c:v>
                </c:pt>
                <c:pt idx="1">
                  <c:v>Дети с РАС 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посещают школу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Дети с РАС дошкольники</c:v>
                </c:pt>
                <c:pt idx="1">
                  <c:v>Дети с РАС 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131776"/>
        <c:axId val="99133312"/>
      </c:barChart>
      <c:catAx>
        <c:axId val="991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133312"/>
        <c:crosses val="autoZero"/>
        <c:auto val="1"/>
        <c:lblAlgn val="ctr"/>
        <c:lblOffset val="100"/>
        <c:noMultiLvlLbl val="0"/>
      </c:catAx>
      <c:valAx>
        <c:axId val="9913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13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D752A-5678-4547-BC11-747C2FCF5D07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325BA6FC-F6BC-4310-87CF-E69ADBC24E11}">
      <dgm:prSet phldrT="[Текст]"/>
      <dgm:spPr/>
      <dgm:t>
        <a:bodyPr/>
        <a:lstStyle/>
        <a:p>
          <a:r>
            <a:rPr lang="ru-RU" dirty="0" smtClean="0"/>
            <a:t>Создана творческая группа по реализации проекта</a:t>
          </a:r>
          <a:endParaRPr lang="ru-RU" dirty="0"/>
        </a:p>
      </dgm:t>
    </dgm:pt>
    <dgm:pt modelId="{BF0CF4BF-FAA6-443D-9FCC-E7A1DBB5D866}" type="parTrans" cxnId="{832B5A92-598C-4EB2-9946-0AFB99AB9B96}">
      <dgm:prSet/>
      <dgm:spPr/>
      <dgm:t>
        <a:bodyPr/>
        <a:lstStyle/>
        <a:p>
          <a:endParaRPr lang="ru-RU"/>
        </a:p>
      </dgm:t>
    </dgm:pt>
    <dgm:pt modelId="{620FB710-C3DD-4A04-AB35-2EFD88A0C2F0}" type="sibTrans" cxnId="{832B5A92-598C-4EB2-9946-0AFB99AB9B96}">
      <dgm:prSet/>
      <dgm:spPr/>
      <dgm:t>
        <a:bodyPr/>
        <a:lstStyle/>
        <a:p>
          <a:endParaRPr lang="ru-RU"/>
        </a:p>
      </dgm:t>
    </dgm:pt>
    <dgm:pt modelId="{8591B68B-BD25-4AF8-9957-32720D17C81F}">
      <dgm:prSet phldrT="[Текст]"/>
      <dgm:spPr/>
      <dgm:t>
        <a:bodyPr/>
        <a:lstStyle/>
        <a:p>
          <a:r>
            <a:rPr lang="ru-RU" dirty="0" smtClean="0"/>
            <a:t>Изучена литература по теме проекта </a:t>
          </a:r>
          <a:endParaRPr lang="ru-RU" dirty="0"/>
        </a:p>
      </dgm:t>
    </dgm:pt>
    <dgm:pt modelId="{5F9EA7BF-1BB6-4E3A-A540-81B54E8C5BDA}" type="parTrans" cxnId="{5BB79F88-B1F4-4F70-BE6C-290B2E10D8DF}">
      <dgm:prSet/>
      <dgm:spPr/>
      <dgm:t>
        <a:bodyPr/>
        <a:lstStyle/>
        <a:p>
          <a:endParaRPr lang="ru-RU"/>
        </a:p>
      </dgm:t>
    </dgm:pt>
    <dgm:pt modelId="{D985F188-F176-43A5-A5CE-9C0AC943FAE8}" type="sibTrans" cxnId="{5BB79F88-B1F4-4F70-BE6C-290B2E10D8DF}">
      <dgm:prSet/>
      <dgm:spPr/>
      <dgm:t>
        <a:bodyPr/>
        <a:lstStyle/>
        <a:p>
          <a:endParaRPr lang="ru-RU"/>
        </a:p>
      </dgm:t>
    </dgm:pt>
    <dgm:pt modelId="{3AF1CC34-75D8-454B-A141-BB0803F724C9}">
      <dgm:prSet phldrT="[Текст]"/>
      <dgm:spPr/>
      <dgm:t>
        <a:bodyPr/>
        <a:lstStyle/>
        <a:p>
          <a:r>
            <a:rPr lang="ru-RU" dirty="0" smtClean="0"/>
            <a:t>Разработаны, апробированы и проанализированы чек-листы для родителей и педагогов (специалистов)</a:t>
          </a:r>
          <a:endParaRPr lang="ru-RU" dirty="0"/>
        </a:p>
      </dgm:t>
    </dgm:pt>
    <dgm:pt modelId="{8F8B2B00-2AF3-444C-8120-8D1210DB648B}" type="parTrans" cxnId="{C5EA8AA8-361C-48FA-8A75-EC09C5A81FBC}">
      <dgm:prSet/>
      <dgm:spPr/>
      <dgm:t>
        <a:bodyPr/>
        <a:lstStyle/>
        <a:p>
          <a:endParaRPr lang="ru-RU"/>
        </a:p>
      </dgm:t>
    </dgm:pt>
    <dgm:pt modelId="{96DA6E88-96A2-40E9-98D2-489131E5D687}" type="sibTrans" cxnId="{C5EA8AA8-361C-48FA-8A75-EC09C5A81FBC}">
      <dgm:prSet/>
      <dgm:spPr/>
      <dgm:t>
        <a:bodyPr/>
        <a:lstStyle/>
        <a:p>
          <a:endParaRPr lang="ru-RU"/>
        </a:p>
      </dgm:t>
    </dgm:pt>
    <dgm:pt modelId="{CB60B19A-D424-456F-9DFD-82B50EB8617E}">
      <dgm:prSet/>
      <dgm:spPr/>
      <dgm:t>
        <a:bodyPr/>
        <a:lstStyle/>
        <a:p>
          <a:r>
            <a:rPr lang="ru-RU" dirty="0" smtClean="0"/>
            <a:t>На основе анализа чек-листов создана сенсорная книжка 1 по лексической теме «Лето»</a:t>
          </a:r>
          <a:endParaRPr lang="ru-RU" dirty="0"/>
        </a:p>
      </dgm:t>
    </dgm:pt>
    <dgm:pt modelId="{118FDC72-DF5D-484D-8F6B-C923D7413C83}" type="parTrans" cxnId="{5E4A7D65-54E0-4FD9-9CA9-B1DFFCD9E6A5}">
      <dgm:prSet/>
      <dgm:spPr/>
      <dgm:t>
        <a:bodyPr/>
        <a:lstStyle/>
        <a:p>
          <a:endParaRPr lang="ru-RU"/>
        </a:p>
      </dgm:t>
    </dgm:pt>
    <dgm:pt modelId="{9618D33B-3A17-4C47-A3A7-5033756605FB}" type="sibTrans" cxnId="{5E4A7D65-54E0-4FD9-9CA9-B1DFFCD9E6A5}">
      <dgm:prSet/>
      <dgm:spPr/>
      <dgm:t>
        <a:bodyPr/>
        <a:lstStyle/>
        <a:p>
          <a:endParaRPr lang="ru-RU"/>
        </a:p>
      </dgm:t>
    </dgm:pt>
    <dgm:pt modelId="{780CCD1B-E01F-4B08-9BA2-37296872BC6F}">
      <dgm:prSet/>
      <dgm:spPr/>
      <dgm:t>
        <a:bodyPr/>
        <a:lstStyle/>
        <a:p>
          <a:r>
            <a:rPr lang="ru-RU" dirty="0" smtClean="0"/>
            <a:t>На основе анализа чек-листов создана развивающая книжка-малышка в технологии «</a:t>
          </a:r>
          <a:r>
            <a:rPr lang="ru-RU" dirty="0" err="1" smtClean="0"/>
            <a:t>Лэпбук</a:t>
          </a:r>
          <a:r>
            <a:rPr lang="ru-RU" dirty="0" smtClean="0"/>
            <a:t>» по лексической теме «Овощи» с методическими рекомендациями</a:t>
          </a:r>
          <a:endParaRPr lang="ru-RU" dirty="0"/>
        </a:p>
      </dgm:t>
    </dgm:pt>
    <dgm:pt modelId="{226F59A5-EC9C-41FE-B1DC-A9BA0EDF7913}" type="parTrans" cxnId="{1165E46E-0B0C-4ADE-A9A3-F0C0FD6F9D48}">
      <dgm:prSet/>
      <dgm:spPr/>
      <dgm:t>
        <a:bodyPr/>
        <a:lstStyle/>
        <a:p>
          <a:endParaRPr lang="ru-RU"/>
        </a:p>
      </dgm:t>
    </dgm:pt>
    <dgm:pt modelId="{23C9A144-19EC-4D9D-8C28-79D4B1366BB1}" type="sibTrans" cxnId="{1165E46E-0B0C-4ADE-A9A3-F0C0FD6F9D48}">
      <dgm:prSet/>
      <dgm:spPr/>
      <dgm:t>
        <a:bodyPr/>
        <a:lstStyle/>
        <a:p>
          <a:endParaRPr lang="ru-RU"/>
        </a:p>
      </dgm:t>
    </dgm:pt>
    <dgm:pt modelId="{C4CC4BAA-AA4D-4932-A080-AFF99724B4FB}" type="pres">
      <dgm:prSet presAssocID="{BD2D752A-5678-4547-BC11-747C2FCF5D07}" presName="linearFlow" presStyleCnt="0">
        <dgm:presLayoutVars>
          <dgm:dir/>
          <dgm:resizeHandles val="exact"/>
        </dgm:presLayoutVars>
      </dgm:prSet>
      <dgm:spPr/>
    </dgm:pt>
    <dgm:pt modelId="{D8EB7E0A-57C0-4641-B19E-354BCF28AF5E}" type="pres">
      <dgm:prSet presAssocID="{325BA6FC-F6BC-4310-87CF-E69ADBC24E11}" presName="composite" presStyleCnt="0"/>
      <dgm:spPr/>
    </dgm:pt>
    <dgm:pt modelId="{B84BF02C-66A7-418F-A29B-C3AA475D9CE5}" type="pres">
      <dgm:prSet presAssocID="{325BA6FC-F6BC-4310-87CF-E69ADBC24E11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F202A3-BFBC-4419-A8DD-D91E168D6D85}" type="pres">
      <dgm:prSet presAssocID="{325BA6FC-F6BC-4310-87CF-E69ADBC24E1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314EE-E12B-4092-9A9D-AE935E9E4C45}" type="pres">
      <dgm:prSet presAssocID="{620FB710-C3DD-4A04-AB35-2EFD88A0C2F0}" presName="spacing" presStyleCnt="0"/>
      <dgm:spPr/>
    </dgm:pt>
    <dgm:pt modelId="{6722F92A-DC26-4E11-B46A-419CAC3E461F}" type="pres">
      <dgm:prSet presAssocID="{8591B68B-BD25-4AF8-9957-32720D17C81F}" presName="composite" presStyleCnt="0"/>
      <dgm:spPr/>
    </dgm:pt>
    <dgm:pt modelId="{F226B100-C0D1-4B97-8048-667FB2AED8D1}" type="pres">
      <dgm:prSet presAssocID="{8591B68B-BD25-4AF8-9957-32720D17C81F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B4DF79-4E0C-42FA-8772-36A86876FCD4}" type="pres">
      <dgm:prSet presAssocID="{8591B68B-BD25-4AF8-9957-32720D17C81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136C-DD92-4057-BC95-548F9148A2DB}" type="pres">
      <dgm:prSet presAssocID="{D985F188-F176-43A5-A5CE-9C0AC943FAE8}" presName="spacing" presStyleCnt="0"/>
      <dgm:spPr/>
    </dgm:pt>
    <dgm:pt modelId="{647EBF4D-7C4A-4A33-965E-CA8CCB1C0309}" type="pres">
      <dgm:prSet presAssocID="{3AF1CC34-75D8-454B-A141-BB0803F724C9}" presName="composite" presStyleCnt="0"/>
      <dgm:spPr/>
    </dgm:pt>
    <dgm:pt modelId="{0E6D922E-1730-41FD-9FB4-27DB806E2032}" type="pres">
      <dgm:prSet presAssocID="{3AF1CC34-75D8-454B-A141-BB0803F724C9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0A539A2-FB98-495A-A3F6-E0D9F4B2A26D}" type="pres">
      <dgm:prSet presAssocID="{3AF1CC34-75D8-454B-A141-BB0803F724C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14C50-911D-42DA-93B6-811FD7C5D1F8}" type="pres">
      <dgm:prSet presAssocID="{96DA6E88-96A2-40E9-98D2-489131E5D687}" presName="spacing" presStyleCnt="0"/>
      <dgm:spPr/>
    </dgm:pt>
    <dgm:pt modelId="{883BB2C4-FC35-497B-A5E3-885A445F04F4}" type="pres">
      <dgm:prSet presAssocID="{CB60B19A-D424-456F-9DFD-82B50EB8617E}" presName="composite" presStyleCnt="0"/>
      <dgm:spPr/>
    </dgm:pt>
    <dgm:pt modelId="{845072D7-3D19-4270-8394-D13E6536B32E}" type="pres">
      <dgm:prSet presAssocID="{CB60B19A-D424-456F-9DFD-82B50EB8617E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1602131-63BA-4850-B57C-8C5C76268D21}" type="pres">
      <dgm:prSet presAssocID="{CB60B19A-D424-456F-9DFD-82B50EB8617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E3B9-EF4D-496A-A9E0-C489B04F6268}" type="pres">
      <dgm:prSet presAssocID="{9618D33B-3A17-4C47-A3A7-5033756605FB}" presName="spacing" presStyleCnt="0"/>
      <dgm:spPr/>
    </dgm:pt>
    <dgm:pt modelId="{81399671-1F37-4BCF-A338-9080DABA3D5F}" type="pres">
      <dgm:prSet presAssocID="{780CCD1B-E01F-4B08-9BA2-37296872BC6F}" presName="composite" presStyleCnt="0"/>
      <dgm:spPr/>
    </dgm:pt>
    <dgm:pt modelId="{69F501C1-51EF-4A57-A7F6-A65B750956CE}" type="pres">
      <dgm:prSet presAssocID="{780CCD1B-E01F-4B08-9BA2-37296872BC6F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AE22299-A9E7-44F0-822D-02E8894F02B2}" type="pres">
      <dgm:prSet presAssocID="{780CCD1B-E01F-4B08-9BA2-37296872BC6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84041-5B52-4ACC-9155-05F53AB8A454}" type="presOf" srcId="{780CCD1B-E01F-4B08-9BA2-37296872BC6F}" destId="{8AE22299-A9E7-44F0-822D-02E8894F02B2}" srcOrd="0" destOrd="0" presId="urn:microsoft.com/office/officeart/2005/8/layout/vList3"/>
    <dgm:cxn modelId="{8E1A6145-CC90-46D0-9F62-04967A0143C9}" type="presOf" srcId="{BD2D752A-5678-4547-BC11-747C2FCF5D07}" destId="{C4CC4BAA-AA4D-4932-A080-AFF99724B4FB}" srcOrd="0" destOrd="0" presId="urn:microsoft.com/office/officeart/2005/8/layout/vList3"/>
    <dgm:cxn modelId="{753EFED5-D168-4498-8F6C-E7BC4D3A38C0}" type="presOf" srcId="{325BA6FC-F6BC-4310-87CF-E69ADBC24E11}" destId="{3FF202A3-BFBC-4419-A8DD-D91E168D6D85}" srcOrd="0" destOrd="0" presId="urn:microsoft.com/office/officeart/2005/8/layout/vList3"/>
    <dgm:cxn modelId="{1165E46E-0B0C-4ADE-A9A3-F0C0FD6F9D48}" srcId="{BD2D752A-5678-4547-BC11-747C2FCF5D07}" destId="{780CCD1B-E01F-4B08-9BA2-37296872BC6F}" srcOrd="4" destOrd="0" parTransId="{226F59A5-EC9C-41FE-B1DC-A9BA0EDF7913}" sibTransId="{23C9A144-19EC-4D9D-8C28-79D4B1366BB1}"/>
    <dgm:cxn modelId="{C5EA8AA8-361C-48FA-8A75-EC09C5A81FBC}" srcId="{BD2D752A-5678-4547-BC11-747C2FCF5D07}" destId="{3AF1CC34-75D8-454B-A141-BB0803F724C9}" srcOrd="2" destOrd="0" parTransId="{8F8B2B00-2AF3-444C-8120-8D1210DB648B}" sibTransId="{96DA6E88-96A2-40E9-98D2-489131E5D687}"/>
    <dgm:cxn modelId="{21EED9A1-6E5A-4D6E-9CEE-7382A04B9E57}" type="presOf" srcId="{8591B68B-BD25-4AF8-9957-32720D17C81F}" destId="{D6B4DF79-4E0C-42FA-8772-36A86876FCD4}" srcOrd="0" destOrd="0" presId="urn:microsoft.com/office/officeart/2005/8/layout/vList3"/>
    <dgm:cxn modelId="{48CDED88-0DBC-4000-A1C3-A9B361B14177}" type="presOf" srcId="{CB60B19A-D424-456F-9DFD-82B50EB8617E}" destId="{A1602131-63BA-4850-B57C-8C5C76268D21}" srcOrd="0" destOrd="0" presId="urn:microsoft.com/office/officeart/2005/8/layout/vList3"/>
    <dgm:cxn modelId="{EA17D459-CD9B-447C-A0B8-32A41F957DF7}" type="presOf" srcId="{3AF1CC34-75D8-454B-A141-BB0803F724C9}" destId="{A0A539A2-FB98-495A-A3F6-E0D9F4B2A26D}" srcOrd="0" destOrd="0" presId="urn:microsoft.com/office/officeart/2005/8/layout/vList3"/>
    <dgm:cxn modelId="{832B5A92-598C-4EB2-9946-0AFB99AB9B96}" srcId="{BD2D752A-5678-4547-BC11-747C2FCF5D07}" destId="{325BA6FC-F6BC-4310-87CF-E69ADBC24E11}" srcOrd="0" destOrd="0" parTransId="{BF0CF4BF-FAA6-443D-9FCC-E7A1DBB5D866}" sibTransId="{620FB710-C3DD-4A04-AB35-2EFD88A0C2F0}"/>
    <dgm:cxn modelId="{5BB79F88-B1F4-4F70-BE6C-290B2E10D8DF}" srcId="{BD2D752A-5678-4547-BC11-747C2FCF5D07}" destId="{8591B68B-BD25-4AF8-9957-32720D17C81F}" srcOrd="1" destOrd="0" parTransId="{5F9EA7BF-1BB6-4E3A-A540-81B54E8C5BDA}" sibTransId="{D985F188-F176-43A5-A5CE-9C0AC943FAE8}"/>
    <dgm:cxn modelId="{5E4A7D65-54E0-4FD9-9CA9-B1DFFCD9E6A5}" srcId="{BD2D752A-5678-4547-BC11-747C2FCF5D07}" destId="{CB60B19A-D424-456F-9DFD-82B50EB8617E}" srcOrd="3" destOrd="0" parTransId="{118FDC72-DF5D-484D-8F6B-C923D7413C83}" sibTransId="{9618D33B-3A17-4C47-A3A7-5033756605FB}"/>
    <dgm:cxn modelId="{23A2AEEF-F4CC-45F5-B97C-74F0889D5AB3}" type="presParOf" srcId="{C4CC4BAA-AA4D-4932-A080-AFF99724B4FB}" destId="{D8EB7E0A-57C0-4641-B19E-354BCF28AF5E}" srcOrd="0" destOrd="0" presId="urn:microsoft.com/office/officeart/2005/8/layout/vList3"/>
    <dgm:cxn modelId="{0B5205E1-6868-43CF-92DD-39BF124A7E79}" type="presParOf" srcId="{D8EB7E0A-57C0-4641-B19E-354BCF28AF5E}" destId="{B84BF02C-66A7-418F-A29B-C3AA475D9CE5}" srcOrd="0" destOrd="0" presId="urn:microsoft.com/office/officeart/2005/8/layout/vList3"/>
    <dgm:cxn modelId="{4A37EE38-8E80-4E8D-9328-6D6FB215391F}" type="presParOf" srcId="{D8EB7E0A-57C0-4641-B19E-354BCF28AF5E}" destId="{3FF202A3-BFBC-4419-A8DD-D91E168D6D85}" srcOrd="1" destOrd="0" presId="urn:microsoft.com/office/officeart/2005/8/layout/vList3"/>
    <dgm:cxn modelId="{5981AC33-EDCC-4CB4-9759-0556D66C459E}" type="presParOf" srcId="{C4CC4BAA-AA4D-4932-A080-AFF99724B4FB}" destId="{38C314EE-E12B-4092-9A9D-AE935E9E4C45}" srcOrd="1" destOrd="0" presId="urn:microsoft.com/office/officeart/2005/8/layout/vList3"/>
    <dgm:cxn modelId="{1EF6514A-DFBD-482D-92E0-3C91A866CF73}" type="presParOf" srcId="{C4CC4BAA-AA4D-4932-A080-AFF99724B4FB}" destId="{6722F92A-DC26-4E11-B46A-419CAC3E461F}" srcOrd="2" destOrd="0" presId="urn:microsoft.com/office/officeart/2005/8/layout/vList3"/>
    <dgm:cxn modelId="{0C443A50-06DB-44CE-B7D4-A1E8F7833489}" type="presParOf" srcId="{6722F92A-DC26-4E11-B46A-419CAC3E461F}" destId="{F226B100-C0D1-4B97-8048-667FB2AED8D1}" srcOrd="0" destOrd="0" presId="urn:microsoft.com/office/officeart/2005/8/layout/vList3"/>
    <dgm:cxn modelId="{2CA45701-D9E7-4BCB-8F21-C9BA7AFB4D77}" type="presParOf" srcId="{6722F92A-DC26-4E11-B46A-419CAC3E461F}" destId="{D6B4DF79-4E0C-42FA-8772-36A86876FCD4}" srcOrd="1" destOrd="0" presId="urn:microsoft.com/office/officeart/2005/8/layout/vList3"/>
    <dgm:cxn modelId="{AB3B2FA8-288A-47DA-91DD-002130194DA1}" type="presParOf" srcId="{C4CC4BAA-AA4D-4932-A080-AFF99724B4FB}" destId="{B9D1136C-DD92-4057-BC95-548F9148A2DB}" srcOrd="3" destOrd="0" presId="urn:microsoft.com/office/officeart/2005/8/layout/vList3"/>
    <dgm:cxn modelId="{79E55413-FF4C-4942-A062-2ADF695FC71C}" type="presParOf" srcId="{C4CC4BAA-AA4D-4932-A080-AFF99724B4FB}" destId="{647EBF4D-7C4A-4A33-965E-CA8CCB1C0309}" srcOrd="4" destOrd="0" presId="urn:microsoft.com/office/officeart/2005/8/layout/vList3"/>
    <dgm:cxn modelId="{2E717C1D-A1CC-4E1F-AD2A-27A6BE140EAF}" type="presParOf" srcId="{647EBF4D-7C4A-4A33-965E-CA8CCB1C0309}" destId="{0E6D922E-1730-41FD-9FB4-27DB806E2032}" srcOrd="0" destOrd="0" presId="urn:microsoft.com/office/officeart/2005/8/layout/vList3"/>
    <dgm:cxn modelId="{671030DD-9F4C-43B4-B9EF-5FD26C3A955E}" type="presParOf" srcId="{647EBF4D-7C4A-4A33-965E-CA8CCB1C0309}" destId="{A0A539A2-FB98-495A-A3F6-E0D9F4B2A26D}" srcOrd="1" destOrd="0" presId="urn:microsoft.com/office/officeart/2005/8/layout/vList3"/>
    <dgm:cxn modelId="{0869BF05-7688-43FD-BC2B-D53ABC78075A}" type="presParOf" srcId="{C4CC4BAA-AA4D-4932-A080-AFF99724B4FB}" destId="{60514C50-911D-42DA-93B6-811FD7C5D1F8}" srcOrd="5" destOrd="0" presId="urn:microsoft.com/office/officeart/2005/8/layout/vList3"/>
    <dgm:cxn modelId="{25BD6C10-0E61-41EB-A49E-674D2592CCE1}" type="presParOf" srcId="{C4CC4BAA-AA4D-4932-A080-AFF99724B4FB}" destId="{883BB2C4-FC35-497B-A5E3-885A445F04F4}" srcOrd="6" destOrd="0" presId="urn:microsoft.com/office/officeart/2005/8/layout/vList3"/>
    <dgm:cxn modelId="{FB94D215-D917-4C9D-886F-3530CF8EFED6}" type="presParOf" srcId="{883BB2C4-FC35-497B-A5E3-885A445F04F4}" destId="{845072D7-3D19-4270-8394-D13E6536B32E}" srcOrd="0" destOrd="0" presId="urn:microsoft.com/office/officeart/2005/8/layout/vList3"/>
    <dgm:cxn modelId="{8B914A7E-3DCE-41DA-B932-4DDE2590A619}" type="presParOf" srcId="{883BB2C4-FC35-497B-A5E3-885A445F04F4}" destId="{A1602131-63BA-4850-B57C-8C5C76268D21}" srcOrd="1" destOrd="0" presId="urn:microsoft.com/office/officeart/2005/8/layout/vList3"/>
    <dgm:cxn modelId="{E847800E-046D-4867-B7EF-B9B30D0CCADA}" type="presParOf" srcId="{C4CC4BAA-AA4D-4932-A080-AFF99724B4FB}" destId="{0C22E3B9-EF4D-496A-A9E0-C489B04F6268}" srcOrd="7" destOrd="0" presId="urn:microsoft.com/office/officeart/2005/8/layout/vList3"/>
    <dgm:cxn modelId="{D05596AE-A0DA-46E6-A89C-1457738116E7}" type="presParOf" srcId="{C4CC4BAA-AA4D-4932-A080-AFF99724B4FB}" destId="{81399671-1F37-4BCF-A338-9080DABA3D5F}" srcOrd="8" destOrd="0" presId="urn:microsoft.com/office/officeart/2005/8/layout/vList3"/>
    <dgm:cxn modelId="{8F743F01-3CCB-4E39-881D-90CDDB69E1C8}" type="presParOf" srcId="{81399671-1F37-4BCF-A338-9080DABA3D5F}" destId="{69F501C1-51EF-4A57-A7F6-A65B750956CE}" srcOrd="0" destOrd="0" presId="urn:microsoft.com/office/officeart/2005/8/layout/vList3"/>
    <dgm:cxn modelId="{24A2A57C-A645-45BF-899F-FE60EBF59F3C}" type="presParOf" srcId="{81399671-1F37-4BCF-A338-9080DABA3D5F}" destId="{8AE22299-A9E7-44F0-822D-02E8894F02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202A3-BFBC-4419-A8DD-D91E168D6D85}">
      <dsp:nvSpPr>
        <dsp:cNvPr id="0" name=""/>
        <dsp:cNvSpPr/>
      </dsp:nvSpPr>
      <dsp:spPr>
        <a:xfrm rot="10800000">
          <a:off x="1624230" y="3898"/>
          <a:ext cx="5674072" cy="78018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Создана творческая группа по реализации проекта</a:t>
          </a:r>
          <a:endParaRPr lang="ru-RU" sz="1500" kern="1200" dirty="0"/>
        </a:p>
      </dsp:txBody>
      <dsp:txXfrm rot="10800000">
        <a:off x="1819277" y="3898"/>
        <a:ext cx="5479025" cy="780189"/>
      </dsp:txXfrm>
    </dsp:sp>
    <dsp:sp modelId="{B84BF02C-66A7-418F-A29B-C3AA475D9CE5}">
      <dsp:nvSpPr>
        <dsp:cNvPr id="0" name=""/>
        <dsp:cNvSpPr/>
      </dsp:nvSpPr>
      <dsp:spPr>
        <a:xfrm>
          <a:off x="1234136" y="3898"/>
          <a:ext cx="780189" cy="7801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4DF79-4E0C-42FA-8772-36A86876FCD4}">
      <dsp:nvSpPr>
        <dsp:cNvPr id="0" name=""/>
        <dsp:cNvSpPr/>
      </dsp:nvSpPr>
      <dsp:spPr>
        <a:xfrm rot="10800000">
          <a:off x="1624230" y="1016979"/>
          <a:ext cx="5674072" cy="78018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Изучена литература по теме проекта </a:t>
          </a:r>
          <a:endParaRPr lang="ru-RU" sz="1500" kern="1200" dirty="0"/>
        </a:p>
      </dsp:txBody>
      <dsp:txXfrm rot="10800000">
        <a:off x="1819277" y="1016979"/>
        <a:ext cx="5479025" cy="780189"/>
      </dsp:txXfrm>
    </dsp:sp>
    <dsp:sp modelId="{F226B100-C0D1-4B97-8048-667FB2AED8D1}">
      <dsp:nvSpPr>
        <dsp:cNvPr id="0" name=""/>
        <dsp:cNvSpPr/>
      </dsp:nvSpPr>
      <dsp:spPr>
        <a:xfrm>
          <a:off x="1234136" y="1016979"/>
          <a:ext cx="780189" cy="78018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539A2-FB98-495A-A3F6-E0D9F4B2A26D}">
      <dsp:nvSpPr>
        <dsp:cNvPr id="0" name=""/>
        <dsp:cNvSpPr/>
      </dsp:nvSpPr>
      <dsp:spPr>
        <a:xfrm rot="10800000">
          <a:off x="1624230" y="2030061"/>
          <a:ext cx="5674072" cy="78018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Разработаны, апробированы и проанализированы чек-листы для родителей и педагогов (специалистов)</a:t>
          </a:r>
          <a:endParaRPr lang="ru-RU" sz="1500" kern="1200" dirty="0"/>
        </a:p>
      </dsp:txBody>
      <dsp:txXfrm rot="10800000">
        <a:off x="1819277" y="2030061"/>
        <a:ext cx="5479025" cy="780189"/>
      </dsp:txXfrm>
    </dsp:sp>
    <dsp:sp modelId="{0E6D922E-1730-41FD-9FB4-27DB806E2032}">
      <dsp:nvSpPr>
        <dsp:cNvPr id="0" name=""/>
        <dsp:cNvSpPr/>
      </dsp:nvSpPr>
      <dsp:spPr>
        <a:xfrm>
          <a:off x="1234136" y="2030061"/>
          <a:ext cx="780189" cy="78018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02131-63BA-4850-B57C-8C5C76268D21}">
      <dsp:nvSpPr>
        <dsp:cNvPr id="0" name=""/>
        <dsp:cNvSpPr/>
      </dsp:nvSpPr>
      <dsp:spPr>
        <a:xfrm rot="10800000">
          <a:off x="1624230" y="3043142"/>
          <a:ext cx="5674072" cy="78018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основе анализа чек-листов создана сенсорная книжка 1 по лексической теме «Лето»</a:t>
          </a:r>
          <a:endParaRPr lang="ru-RU" sz="1500" kern="1200" dirty="0"/>
        </a:p>
      </dsp:txBody>
      <dsp:txXfrm rot="10800000">
        <a:off x="1819277" y="3043142"/>
        <a:ext cx="5479025" cy="780189"/>
      </dsp:txXfrm>
    </dsp:sp>
    <dsp:sp modelId="{845072D7-3D19-4270-8394-D13E6536B32E}">
      <dsp:nvSpPr>
        <dsp:cNvPr id="0" name=""/>
        <dsp:cNvSpPr/>
      </dsp:nvSpPr>
      <dsp:spPr>
        <a:xfrm>
          <a:off x="1234136" y="3043142"/>
          <a:ext cx="780189" cy="78018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22299-A9E7-44F0-822D-02E8894F02B2}">
      <dsp:nvSpPr>
        <dsp:cNvPr id="0" name=""/>
        <dsp:cNvSpPr/>
      </dsp:nvSpPr>
      <dsp:spPr>
        <a:xfrm rot="10800000">
          <a:off x="1624230" y="4056224"/>
          <a:ext cx="5674072" cy="78018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основе анализа чек-листов создана развивающая книжка-малышка в технологии «</a:t>
          </a:r>
          <a:r>
            <a:rPr lang="ru-RU" sz="1500" kern="1200" dirty="0" err="1" smtClean="0"/>
            <a:t>Лэпбук</a:t>
          </a:r>
          <a:r>
            <a:rPr lang="ru-RU" sz="1500" kern="1200" dirty="0" smtClean="0"/>
            <a:t>» по лексической теме «Овощи» с методическими рекомендациями</a:t>
          </a:r>
          <a:endParaRPr lang="ru-RU" sz="1500" kern="1200" dirty="0"/>
        </a:p>
      </dsp:txBody>
      <dsp:txXfrm rot="10800000">
        <a:off x="1819277" y="4056224"/>
        <a:ext cx="5479025" cy="780189"/>
      </dsp:txXfrm>
    </dsp:sp>
    <dsp:sp modelId="{69F501C1-51EF-4A57-A7F6-A65B750956CE}">
      <dsp:nvSpPr>
        <dsp:cNvPr id="0" name=""/>
        <dsp:cNvSpPr/>
      </dsp:nvSpPr>
      <dsp:spPr>
        <a:xfrm>
          <a:off x="1234136" y="4056224"/>
          <a:ext cx="780189" cy="78018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5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0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0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00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3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0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hyperlink" Target="https://disk.yandex.ru/i/-Q5P2SVDTTsnZw" TargetMode="Externa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7.jp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hyperlink" Target="https://disk.yandex.ru/i/ISnduiOwEQR7jQ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Новочеркасска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кабинет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№61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0710" y="4304122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Кутищева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О.Н.,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ВМР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09083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Новочеркасск,                                                     2023г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060848"/>
            <a:ext cx="676875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Представление результатов работы по второму этапу проекта «Стратегия помощи родителям детей с расстройством аутистического спектра (РАС) средствами нетрадиционных форм работы с детьми и родителями для реабилитации их в формате взаимодействия «Детский сад – Семья - Общественная организация»</a:t>
            </a:r>
          </a:p>
        </p:txBody>
      </p:sp>
    </p:spTree>
    <p:extLst>
      <p:ext uri="{BB962C8B-B14F-4D97-AF65-F5344CB8AC3E}">
        <p14:creationId xmlns:p14="http://schemas.microsoft.com/office/powerpoint/2010/main" val="41051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10742"/>
              </p:ext>
            </p:extLst>
          </p:nvPr>
        </p:nvGraphicFramePr>
        <p:xfrm>
          <a:off x="251519" y="188641"/>
          <a:ext cx="8640960" cy="28754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2642"/>
                <a:gridCol w="2020435"/>
                <a:gridCol w="1025908"/>
                <a:gridCol w="1298678"/>
                <a:gridCol w="1753297"/>
              </a:tblGrid>
              <a:tr h="35840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 – заключительный (Сроки – декабрь 2023- декабрь2024)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/>
                        <a:t>Анализ результативности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реализации проекта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тоговое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заполнение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чек-листа для анализа и корректировки работы специалистами и родителями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игровому методическому пособию «Сенсорная книжка»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результативности  использования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игрового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методического пособия «Сенсорная книжка».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Декабрь- 2023-февраль 2024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Педагоги, кураторы, родители НКО «Активные мамочки Новочеркасска»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работе специалистами и родителями с детьми с РАС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 игровым методическим пособием «Сенсорная книжка»(1)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75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на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семинаре ММРЦ 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соц. проекте и  итоговых результатах деятельности по проекту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Обобщение результатов деятельности по проекту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2024-декабрь 2024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игрового методического пособия «Сенсорная книжка» 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2050" y="232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8001" y="2821269"/>
            <a:ext cx="36724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052" y="3253317"/>
            <a:ext cx="2880320" cy="11837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Положительная динамика в развитии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сенсорной интеграции детей с РАС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3224851"/>
            <a:ext cx="2298978" cy="1644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развивающего взаимодействия родителей со своим ребенком как важнейшего ресурса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4307" y="4437113"/>
            <a:ext cx="3169532" cy="10801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качества работы специалистов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путем повышения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показателей эффективности  образовательно-воспитательного процесса с детьми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3" y="3429000"/>
            <a:ext cx="2776239" cy="6307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Разработка и создание игрового методического пособие </a:t>
            </a:r>
            <a:r>
              <a:rPr lang="ru-RU" sz="1200" b="1" dirty="0"/>
              <a:t>«Сенсорная книжка</a:t>
            </a:r>
            <a:r>
              <a:rPr lang="ru-RU" sz="1200" b="1" dirty="0" smtClean="0"/>
              <a:t>» (1)</a:t>
            </a:r>
            <a:endParaRPr lang="ru-RU" sz="1200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572000" y="3253317"/>
            <a:ext cx="237073" cy="1756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6239159" y="3605039"/>
            <a:ext cx="288032" cy="2787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039372" y="3605039"/>
            <a:ext cx="308491" cy="2787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18528" y="4073536"/>
            <a:ext cx="237073" cy="3635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11560" y="5877272"/>
            <a:ext cx="1944216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5805264"/>
            <a:ext cx="5194807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разработка  серии методических пособий по лексическим темам </a:t>
            </a:r>
            <a:r>
              <a:rPr lang="ru-RU" b="1" i="1" dirty="0">
                <a:solidFill>
                  <a:schemeClr val="tx1"/>
                </a:solidFill>
              </a:rPr>
              <a:t>для детей с </a:t>
            </a:r>
            <a:r>
              <a:rPr lang="ru-RU" b="1" i="1" dirty="0" smtClean="0">
                <a:solidFill>
                  <a:schemeClr val="tx1"/>
                </a:solidFill>
              </a:rPr>
              <a:t>РАС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191" y="116632"/>
            <a:ext cx="6457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Итоги 1 этапа проекта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4915513"/>
              </p:ext>
            </p:extLst>
          </p:nvPr>
        </p:nvGraphicFramePr>
        <p:xfrm>
          <a:off x="611560" y="1397000"/>
          <a:ext cx="85324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28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191" y="116632"/>
            <a:ext cx="6457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Итоги 2 этапа проекта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47629"/>
            <a:ext cx="85689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и проведены консультации для педагогов и родителей детей с РАС. (создан банк консультаций по теме проекта), картотека игр для детей с РАС.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2" y="1772816"/>
            <a:ext cx="2520280" cy="188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59" y="1603681"/>
            <a:ext cx="2520278" cy="188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372" y="3789040"/>
            <a:ext cx="252028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Созданы и представлены родителям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НКО «Безграничные возможности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видеопризентации пособий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326">
            <a:off x="303372" y="5358700"/>
            <a:ext cx="956364" cy="129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149">
            <a:off x="1963167" y="5366466"/>
            <a:ext cx="996086" cy="128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139952" y="3692662"/>
            <a:ext cx="475252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Проведены мастер-классы для детей с РАС и их родителей на базе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НКО «Безграничные возможности»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92" y="4226510"/>
            <a:ext cx="1589032" cy="118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898809"/>
            <a:ext cx="1277168" cy="170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9" y="4573870"/>
            <a:ext cx="1143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109817" cy="148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05" y="4298776"/>
            <a:ext cx="1319272" cy="98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53" y="1968201"/>
            <a:ext cx="1046834" cy="149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795">
            <a:off x="4290805" y="1728344"/>
            <a:ext cx="835041" cy="1165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76">
            <a:off x="5384823" y="1753348"/>
            <a:ext cx="784998" cy="1115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74" y="2893689"/>
            <a:ext cx="1327897" cy="79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3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72" y="332656"/>
            <a:ext cx="858910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для родителей к пособию «Сенсорная книжка. Учусь чувствовать мир!» (часть 1), доработаны дидактические материалы к пособию и визуальная инструкция средствами альтернативной коммуникации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6871"/>
            <a:ext cx="1440159" cy="222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731">
            <a:off x="1647201" y="2040319"/>
            <a:ext cx="1125039" cy="177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743">
            <a:off x="6137546" y="2003665"/>
            <a:ext cx="1113777" cy="183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332225" cy="1589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08" y="4293096"/>
            <a:ext cx="1445863" cy="193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08850"/>
            <a:ext cx="2065257" cy="210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76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028" y="0"/>
            <a:ext cx="374441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Преимущества и недостатки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568" y="1004962"/>
            <a:ext cx="4608512" cy="598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не просто источник развлечения, но и мощный инструмент для стимуляции тактильного восприятия у детей с аутизмом.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 позволяют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детям исследовать мир ощущений через прикосновение, что способствует развитию навыков восприятия, координации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коммуникации</a:t>
            </a: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дети могут научиться адаптироваться и реагировать на разные стимулы, что помогает в обучении и повседневной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способствуют социальному взаимодействию, так как дети могут делиться своими ощущениями и открытиями с родителями, педагогами или сверстниками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Можно использовать как мотивацию.</a:t>
            </a: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Влияет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психическое и эмоциональное состояние детей через комплексное воздействие цвета, формы, и запаха. </a:t>
            </a: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Позволяет проводить диагностику на определение уровня развития сенсорных функций: зрительного, слухового, тактильного, кинестетического восприятия.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Нормализует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нарушение мышечного тонуса, развитие движений пальцев и кистей рук.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Корригирует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речевые нарушения и высшие психические процессы.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Развивает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общую, мелкую моторику, дыхание.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Пособие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развивает движения пальцев рук, мелкую моторику: пристегивание, шнуровка, прикрепление «липучек», застёгивание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молний.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алоизученность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опыта;</a:t>
            </a:r>
          </a:p>
          <a:p>
            <a:pPr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Трудоемкость изготовления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221" y="522042"/>
            <a:ext cx="374441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Сенсорная книжка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34236"/>
            <a:ext cx="37444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Развивающая книжка-малышка в технологии ЛЕПБУК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1235" y="4744124"/>
            <a:ext cx="3384376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</a:t>
            </a:r>
            <a:r>
              <a:rPr lang="ru-RU" dirty="0" smtClean="0">
                <a:solidFill>
                  <a:prstClr val="white"/>
                </a:solidFill>
              </a:rPr>
              <a:t>ерспектива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2671" y="996529"/>
            <a:ext cx="3744416" cy="38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Побуждает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 у детей к познавательному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</a:p>
          <a:p>
            <a:pPr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 Способствуют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социальному взаимодействию, так как дети могут делиться своими ощущениями и открытиями с родителями, педагогами или сверстниками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Может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разнообразить занятие или совместную деятельность со взрослым</a:t>
            </a:r>
          </a:p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Развивает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креативность и творческое мышление</a:t>
            </a:r>
          </a:p>
          <a:p>
            <a:pPr>
              <a:lnSpc>
                <a:spcPct val="114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простой способ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запоминания</a:t>
            </a:r>
          </a:p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Развивает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словарный запас детей по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лексической теме «Овощи»;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лексико- грамматический строй речи по данной теме;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Развивает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мелкую моторику рук;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обучает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установлению причинно-следственных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связей;</a:t>
            </a:r>
          </a:p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Травмоопасна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детей с РАС</a:t>
            </a:r>
          </a:p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 долговечна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2671" y="4960148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видеороликов для родителей по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играм пособий;</a:t>
            </a:r>
            <a:r>
              <a:rPr lang="ru-RU" sz="1400" b="1" i="1" dirty="0" smtClean="0"/>
              <a:t> </a:t>
            </a:r>
            <a:endParaRPr lang="ru-RU" sz="1400" b="1" i="1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Изготовление пособий детьми с ОВЗ, посещающих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НКО «Безграничные возможности»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серии методических пособий по лексическим темам для детей с РАС </a:t>
            </a:r>
          </a:p>
          <a:p>
            <a:pPr marL="342900" indent="-342900"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2477" y="2564904"/>
            <a:ext cx="4598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Спасибо за внимание!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22827"/>
            <a:ext cx="432048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«Аутизм похож на радугу. У него есть светлая и темная стороны. Но каждый оттенок важен и красив».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Рози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Теннант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Доран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-2\Desktop\1613539444_84-p-fon-dlya-detskoi-prezentatsii-powerpoint-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-180528" y="258400"/>
            <a:ext cx="9865096" cy="633895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Федеральный закон от 29.12.2012 N 273-ФЗ (ред. от 31.07.2020) "Об образовании в Российской Федерации" (с изм. и доп., вступ. в силу с 01.01.2021)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РФ от 17 октября 2013 г. № 1155 «Об утверждении ФГОС 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25 ноября 2022 г. N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1028 «ОБ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УТВЕРЖДЕНИИ ФЕДЕРАЛЬНОЙ ОБРАЗОВАТЕЛЬНОЙ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 ДОШКОЛЬНОГО ОБРАЗОВАНИЯ»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правах ребенка, принятая резолюцией 44/25 Генеральной Ассамблеи ООН от 20 ноября 1989г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 президента о десятилетии детства от 29.05.2017 г. № 240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Концепция служб ранней помощи (Распоряжение Правительства РФ от 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декабря 2021г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№ 3711-р)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 «О социальной защите инвалидов в Российской Федерации» от 24 ноября 1995 г. N 181-ФЗ.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Конвенция о правах инвалидов, принятая резолюцией 61/106 Генеральной Ассамблеи ООН от 13 декабря 2006г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Стратегия развития образования детей с ОВЗ и инвалидами до 2030г.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РФ №535 от 7 июня 2013г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коррекционном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инклюзивном образовании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РФ от 5 сентября 2013г №359-п «О порядке организации предоставления психолого-педагогической, медицинской и социальной помощи обучающимся, испытывающим трудности в освоении основных общеобразовательных программ, своем развитии и социальной адаптации».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-43323"/>
            <a:ext cx="5580112" cy="603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Нормативно-правовая </a:t>
            </a:r>
            <a:r>
              <a:rPr lang="ru-RU" b="1" dirty="0"/>
              <a:t>база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6" y="189394"/>
            <a:ext cx="4996018" cy="238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PC-2\Desktop\Без име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4924"/>
            <a:ext cx="31937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-2\Desktop\Без имени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" y="2933094"/>
            <a:ext cx="35354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54382" y="303699"/>
            <a:ext cx="235456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Всемирная организация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Аутизма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43" y="1753835"/>
            <a:ext cx="4465657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Мониторинг численности детей-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2020г.(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Департаментом государственной политики в сфере защиты прав детей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МинПроф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РФ совместно с ФРЦ по организации комплексного сопровождения детей –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и ФГБОУ ВО «Московским государственным психолого-педагогическим университетом»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356631" y="1130103"/>
            <a:ext cx="720080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650326" y="3121987"/>
            <a:ext cx="452460" cy="203520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44953" y="4914623"/>
            <a:ext cx="3585707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Сводные данные детей, посещающих НКО «Безграничные возможности»</a:t>
            </a:r>
            <a:endParaRPr lang="ru-RU" sz="1200" dirty="0"/>
          </a:p>
          <a:p>
            <a:pPr algn="ctr"/>
            <a:endParaRPr lang="ru-RU" sz="1200" b="1" dirty="0" smtClean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4401248"/>
              </p:ext>
            </p:extLst>
          </p:nvPr>
        </p:nvGraphicFramePr>
        <p:xfrm>
          <a:off x="5252750" y="5589240"/>
          <a:ext cx="3625037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71465" y="-17880"/>
            <a:ext cx="2791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Актуальность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71" y="4950627"/>
            <a:ext cx="3641383" cy="4680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Мониторинг численности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детей с РАС,  по данным на 2021г по г. Новочеркасску</a:t>
            </a:r>
            <a:endParaRPr lang="ru-RU" sz="14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69441019"/>
              </p:ext>
            </p:extLst>
          </p:nvPr>
        </p:nvGraphicFramePr>
        <p:xfrm>
          <a:off x="211682" y="5409220"/>
          <a:ext cx="3664874" cy="133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014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-2\Desktop\1613539444_84-p-fon-dlya-detskoi-prezentatsii-powerpoint-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6" y="252323"/>
            <a:ext cx="9271992" cy="66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1465" y="-17880"/>
            <a:ext cx="2791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Актуальность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5557" y="469309"/>
            <a:ext cx="2130254" cy="511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52134" y="443495"/>
            <a:ext cx="1787376" cy="5275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Требования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917" y="1480250"/>
            <a:ext cx="2649303" cy="638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Увеличение числа детей с выраженными особенностями эмоционально-волевой сферы 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126" y="2502274"/>
            <a:ext cx="2715132" cy="910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Недостаточное количество специализированных учебных заведений и специалистов по работе с детьми РАС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45822" y="980727"/>
            <a:ext cx="3618666" cy="11384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1200" dirty="0" err="1" smtClean="0"/>
              <a:t>воможностей</a:t>
            </a:r>
            <a:r>
              <a:rPr lang="ru-RU" sz="1200" dirty="0" smtClean="0"/>
              <a:t> (ст.2 п. 27 ФЗ № 273 «Об образовании»)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2348880"/>
            <a:ext cx="3384376" cy="22569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 декабря 2016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  МБДОУ детскому саду № 61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присвоен статус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методического ресурсного центра (приказ Министерства общего и начального образования Ростовской области № 786 от 01.12.2016г.) по теме «Использование инновационных форм взаимодействия ДОУ и семьи в установлении партнерских связей между участниками педагогического процесса рамках реализации ФГОС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ДО»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46580" y="159377"/>
            <a:ext cx="1929224" cy="691926"/>
          </a:xfrm>
          <a:prstGeom prst="curvedRightArrow">
            <a:avLst>
              <a:gd name="adj1" fmla="val 25000"/>
              <a:gd name="adj2" fmla="val 31969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193557" y="159377"/>
            <a:ext cx="2495094" cy="77302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носка с четырьмя стрелками 12"/>
          <p:cNvSpPr/>
          <p:nvPr/>
        </p:nvSpPr>
        <p:spPr>
          <a:xfrm>
            <a:off x="2632698" y="1399188"/>
            <a:ext cx="3129897" cy="4046036"/>
          </a:xfrm>
          <a:prstGeom prst="quadArrowCallout">
            <a:avLst>
              <a:gd name="adj1" fmla="val 10643"/>
              <a:gd name="adj2" fmla="val 18515"/>
              <a:gd name="adj3" fmla="val 18515"/>
              <a:gd name="adj4" fmla="val 583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683568" y="4941168"/>
            <a:ext cx="7848871" cy="191683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развивающего взаимодействия родителей со своим ребенком как важнейшего ресурса образования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вопросах психолого-педагогической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 детей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 посредством разработки и реализации игрового методического пособия «Сенсорная книжка»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3734" y="3797437"/>
            <a:ext cx="2715132" cy="910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Недостаточное количество учебно-методического и информационного обеспечения по работе с детьми РАС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2551837"/>
            <a:ext cx="17550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Повышение доступности и качества образования для детей с </a:t>
            </a:r>
            <a:r>
              <a:rPr lang="ru-RU" sz="1100" dirty="0" smtClean="0"/>
              <a:t>РАС, </a:t>
            </a:r>
            <a:r>
              <a:rPr lang="ru-RU" sz="1100" dirty="0"/>
              <a:t>их социальная градация, </a:t>
            </a:r>
            <a:r>
              <a:rPr lang="ru-RU" sz="1100" dirty="0" smtClean="0"/>
              <a:t>способность, </a:t>
            </a:r>
            <a:r>
              <a:rPr lang="ru-RU" sz="1100" dirty="0"/>
              <a:t>успешная самореализация в различных сферах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106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-2\Desktop\1613539444_84-p-fon-dlya-detskoi-prezentatsii-powerpoint-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437" y="-1"/>
            <a:ext cx="9134564" cy="41067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sz="1600" b="1" dirty="0" smtClean="0"/>
              <a:t>Тема: </a:t>
            </a:r>
            <a:r>
              <a:rPr lang="ru-RU" sz="1600" b="1" dirty="0"/>
              <a:t>«Стратегия помощи родителям детей с </a:t>
            </a:r>
            <a:r>
              <a:rPr lang="ru-RU" sz="1600" b="1" dirty="0" smtClean="0"/>
              <a:t>РАС </a:t>
            </a:r>
            <a:r>
              <a:rPr lang="ru-RU" sz="1600" b="1" dirty="0"/>
              <a:t>через использование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игрового методического пособия «Сенсорная книжка» </a:t>
            </a:r>
            <a:r>
              <a:rPr lang="ru-RU" sz="1600" b="1" dirty="0"/>
              <a:t>в социализации и </a:t>
            </a:r>
            <a:r>
              <a:rPr lang="ru-RU" sz="1600" b="1" dirty="0" smtClean="0"/>
              <a:t>реабилитации детей с ОВЗ»</a:t>
            </a:r>
            <a:endParaRPr lang="ru-RU" sz="1600" dirty="0"/>
          </a:p>
          <a:p>
            <a:r>
              <a:rPr lang="ru-RU" sz="1600" b="1" i="1" dirty="0"/>
              <a:t>Разработчики проекта</a:t>
            </a:r>
            <a:endParaRPr lang="ru-RU" sz="1600" dirty="0"/>
          </a:p>
          <a:p>
            <a:r>
              <a:rPr lang="ru-RU" sz="1600" i="1" dirty="0"/>
              <a:t>Творческая группа</a:t>
            </a:r>
            <a:r>
              <a:rPr lang="ru-RU" sz="1600" i="1" dirty="0" smtClean="0"/>
              <a:t>:</a:t>
            </a:r>
          </a:p>
          <a:p>
            <a:r>
              <a:rPr lang="ru-RU" sz="1600" i="1" dirty="0" smtClean="0"/>
              <a:t>Кожанова А.А., заведующий МБДОУ д/с № 61;</a:t>
            </a:r>
          </a:p>
          <a:p>
            <a:r>
              <a:rPr lang="ru-RU" sz="1600" i="1" dirty="0" err="1" smtClean="0"/>
              <a:t>Кутищева</a:t>
            </a:r>
            <a:r>
              <a:rPr lang="ru-RU" sz="1600" i="1" dirty="0" smtClean="0"/>
              <a:t> О.В., зам. заведующего по ВМР,</a:t>
            </a:r>
          </a:p>
          <a:p>
            <a:r>
              <a:rPr lang="ru-RU" sz="1600" i="1" dirty="0"/>
              <a:t>Полякова Т.Г., учитель-логопед,</a:t>
            </a:r>
          </a:p>
          <a:p>
            <a:r>
              <a:rPr lang="ru-RU" sz="1600" i="1" dirty="0" err="1" smtClean="0"/>
              <a:t>Компанейцева</a:t>
            </a:r>
            <a:r>
              <a:rPr lang="ru-RU" sz="1600" i="1" dirty="0" smtClean="0"/>
              <a:t> И.В., учитель-дефектолог,</a:t>
            </a:r>
          </a:p>
          <a:p>
            <a:r>
              <a:rPr lang="ru-RU" sz="1600" i="1" dirty="0" smtClean="0"/>
              <a:t>Кузнецова Т.П., учитель-логопед,</a:t>
            </a:r>
          </a:p>
          <a:p>
            <a:r>
              <a:rPr lang="ru-RU" sz="1600" i="1" dirty="0" smtClean="0"/>
              <a:t>Родионова Т.С., инструктор по физической культуре,</a:t>
            </a:r>
          </a:p>
          <a:p>
            <a:r>
              <a:rPr lang="ru-RU" sz="1600" i="1" dirty="0" err="1" smtClean="0"/>
              <a:t>Гиляшова</a:t>
            </a:r>
            <a:r>
              <a:rPr lang="ru-RU" sz="1600" i="1" dirty="0" smtClean="0"/>
              <a:t> С.М., воспитатель,</a:t>
            </a:r>
          </a:p>
          <a:p>
            <a:r>
              <a:rPr lang="ru-RU" sz="1600" i="1" dirty="0" smtClean="0"/>
              <a:t>Субботина И.В., воспитатель</a:t>
            </a:r>
          </a:p>
          <a:p>
            <a:r>
              <a:rPr lang="ru-RU" i="1" dirty="0" err="1"/>
              <a:t>Диченскова</a:t>
            </a:r>
            <a:r>
              <a:rPr lang="ru-RU" i="1" dirty="0"/>
              <a:t> М.О., </a:t>
            </a:r>
            <a:r>
              <a:rPr lang="ru-RU" i="1" dirty="0" smtClean="0"/>
              <a:t>воспитатель</a:t>
            </a:r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0382" y="5949883"/>
            <a:ext cx="6683901" cy="720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1600" b="1" dirty="0" smtClean="0"/>
              <a:t>Новизна </a:t>
            </a:r>
            <a:r>
              <a:rPr lang="ru-RU" sz="1600" dirty="0"/>
              <a:t>проекта состоит в </a:t>
            </a:r>
            <a:r>
              <a:rPr lang="ru-RU" sz="1600" dirty="0" smtClean="0"/>
              <a:t>разработке  </a:t>
            </a:r>
            <a:r>
              <a:rPr lang="ru-RU" sz="1600" dirty="0" smtClean="0">
                <a:solidFill>
                  <a:schemeClr val="tx1"/>
                </a:solidFill>
              </a:rPr>
              <a:t>методического комплекта для детей с РАС, нуждающихся  в </a:t>
            </a:r>
            <a:r>
              <a:rPr lang="ru-RU" sz="1600" dirty="0">
                <a:solidFill>
                  <a:schemeClr val="tx1"/>
                </a:solidFill>
              </a:rPr>
              <a:t>реабилит</a:t>
            </a:r>
            <a:r>
              <a:rPr lang="ru-RU" sz="1600" dirty="0"/>
              <a:t>ации и </a:t>
            </a:r>
            <a:r>
              <a:rPr lang="ru-RU" sz="1600" dirty="0" smtClean="0"/>
              <a:t>социализации.</a:t>
            </a:r>
            <a:endParaRPr lang="ru-RU" sz="1600" dirty="0"/>
          </a:p>
          <a:p>
            <a:endParaRPr lang="ru-RU" sz="1600" dirty="0"/>
          </a:p>
          <a:p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1280" y="1648163"/>
            <a:ext cx="4092721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Место реализации проекта: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Образовательная </a:t>
            </a:r>
            <a:r>
              <a:rPr lang="ru-RU" sz="1400" b="1" i="1" dirty="0">
                <a:solidFill>
                  <a:schemeClr val="tx1"/>
                </a:solidFill>
              </a:rPr>
              <a:t>организация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Муниципальное бюджетное дошкольное образовательное учреждение детский сад № 61 города Новочеркасска Ростовской области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i="1" dirty="0">
                <a:solidFill>
                  <a:schemeClr val="tx1"/>
                </a:solidFill>
              </a:rPr>
              <a:t>Сфера образования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i="1" dirty="0">
                <a:solidFill>
                  <a:schemeClr val="tx1"/>
                </a:solidFill>
              </a:rPr>
              <a:t>Дошкольное образование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37" y="4808436"/>
            <a:ext cx="7797224" cy="11414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Проблема</a:t>
            </a:r>
          </a:p>
          <a:p>
            <a:r>
              <a:rPr lang="ru-RU" sz="1600" dirty="0" smtClean="0"/>
              <a:t> Поиск </a:t>
            </a:r>
            <a:r>
              <a:rPr lang="ru-RU" sz="1600" dirty="0"/>
              <a:t>эффективных методик и способов работы, способствующих  адаптации и социализации детей </a:t>
            </a:r>
            <a:r>
              <a:rPr lang="ru-RU" sz="1600" dirty="0" smtClean="0"/>
              <a:t>с </a:t>
            </a:r>
            <a:r>
              <a:rPr lang="ru-RU" sz="1600" dirty="0"/>
              <a:t>расстройствами аутистического спектра (РАС).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51280" y="836712"/>
            <a:ext cx="33123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Паспорт проекта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21776" y="4149080"/>
            <a:ext cx="6361480" cy="6698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Тип проекта</a:t>
            </a:r>
            <a:r>
              <a:rPr lang="ru-RU" dirty="0" smtClean="0"/>
              <a:t>: информационный, практико-ориентированный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08049" y="3413074"/>
            <a:ext cx="5015784" cy="693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Сроки реализации</a:t>
            </a:r>
            <a:r>
              <a:rPr lang="ru-RU" dirty="0" smtClean="0"/>
              <a:t>: ноябрь 2021-декабрь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9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-2\Desktop\1613539444_84-p-fon-dlya-detskoi-prezentatsii-powerpoint-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0" y="245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867" y="188640"/>
            <a:ext cx="9004629" cy="88412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Цель</a:t>
            </a:r>
            <a:r>
              <a:rPr lang="ru-RU" dirty="0" smtClean="0"/>
              <a:t>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 условий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разработки и апробации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игрового методического пособия «Сенсорная книжка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рамках деятельности детско родительского клуба «Мы вместе!»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6200000">
            <a:off x="-1073085" y="3101378"/>
            <a:ext cx="3407919" cy="4320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338" y="4365104"/>
            <a:ext cx="742775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Систематизировать  и создать библиотеку по работе с детьми с РАС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8578" y="3453590"/>
            <a:ext cx="739337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коррекционных  возможностях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с детьми с РАС в процессе консультативной работы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3873" y="1412776"/>
            <a:ext cx="7417295" cy="883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 условия для социализации детей с РАС посредством  разработки и использования  методического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 «Сенсорная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книжка» совместно с родителями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73873" y="2494411"/>
            <a:ext cx="7441215" cy="759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процессы сенсорной интеграции детей с РАС в различных видах деятельности через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игрового методического пособия «Сенсорная книжка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1077" y="106739"/>
            <a:ext cx="4082245" cy="9900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1484784"/>
            <a:ext cx="2549515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Первый этап (подготовительный)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Сроки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ноябрь 2021-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декабрь2023)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6475" y="3453590"/>
            <a:ext cx="2413360" cy="1010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Второй этап (основной)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Сроки – декабрь 2022- декабрь2023)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27219" y="5178888"/>
            <a:ext cx="2467980" cy="11585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Третий этап (Заключительный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Сроки – декабрь 2023- декабрь2024)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03149" y="1180743"/>
            <a:ext cx="2901299" cy="16882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 этапа: определение проблемы и разработка стратегии реализации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5756" y="5178887"/>
            <a:ext cx="3018692" cy="1648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 этапа: Анализ результативности </a:t>
            </a:r>
            <a:r>
              <a:rPr lang="ru-RU" sz="2000" b="1" dirty="0" smtClean="0">
                <a:solidFill>
                  <a:schemeClr val="tx1"/>
                </a:solidFill>
              </a:rPr>
              <a:t>реализации проекта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11088" y="3125347"/>
            <a:ext cx="2993360" cy="16944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 этапа: Реализация мероприятий по проекту</a:t>
            </a:r>
            <a:endParaRPr lang="ru-RU" sz="2000" b="1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899592" y="548679"/>
            <a:ext cx="1368152" cy="1642291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625048" y="4014750"/>
            <a:ext cx="1368152" cy="1642291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683568" y="2190971"/>
            <a:ext cx="1368152" cy="1642291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923267"/>
              </p:ext>
            </p:extLst>
          </p:nvPr>
        </p:nvGraphicFramePr>
        <p:xfrm>
          <a:off x="251520" y="284829"/>
          <a:ext cx="8640960" cy="67515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4256"/>
                <a:gridCol w="2258822"/>
                <a:gridCol w="1025906"/>
                <a:gridCol w="963744"/>
                <a:gridCol w="2088232"/>
              </a:tblGrid>
              <a:tr h="4330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 – подготовительный(Сроки – ноябрь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 декабрь2022) 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определение проблемы и разработка стратегии реализации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</a:tr>
              <a:tr h="764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творческой группы педагогов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состава творческой группы по разработке и реализации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2021г.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 создании творческой группы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</a:tr>
              <a:tr h="1731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информации по инклюзивному образованию.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вопроса членами творческой группы  ( уровня развития психических процессов и индивидуальных особенностей детей с РАС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2021-февраль 2022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 заведующего по ВМР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Анкета для педагогов «Создание условий для работы с детьми с РАС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их родителями»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подборка материалов  по теме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(картотека или библиотека)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</a:tr>
              <a:tr h="80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и корректировка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оказать психологическую помощь семьям, имеющим детей-инвалидов и детей с ограниченными возможностями здоровья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2021 - Февраль 2022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Паспорт проекта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</a:tr>
              <a:tr h="987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методического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комплекса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обучения и соц. реабилитации  детей с РАС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методического комплекса  по использованию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игрового методического пособия «Сенсорная книжка»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2022-декабрь 2022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материалы для изготовления игрового методического пособия для детей с РАС и их родителей «Сенсорная книжка» 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</a:tr>
              <a:tr h="141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чек-листа для анализа и корректировки работы специалистами и родителями с детьми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игровому методическому пособию «Сенсорная книжка»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результативности использования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методического комплекса  по использованию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игрового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методического пособия «Сенсорная книжка» (1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2022-декабрь 2022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чек-лист  для анализа и корректировки работы специалистами и родителями с детьми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игровому методическому пособию «Сенсорная книжка» 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103" marR="331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97228"/>
              </p:ext>
            </p:extLst>
          </p:nvPr>
        </p:nvGraphicFramePr>
        <p:xfrm>
          <a:off x="179512" y="260648"/>
          <a:ext cx="8712967" cy="67974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58963"/>
                <a:gridCol w="2042141"/>
                <a:gridCol w="1034457"/>
                <a:gridCol w="1309501"/>
                <a:gridCol w="1767905"/>
              </a:tblGrid>
              <a:tr h="21363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– Основной (Сроки – декабрь 2022- декабрь2023)  </a:t>
                      </a:r>
                      <a:r>
                        <a:rPr lang="ru-RU" sz="1100" b="1" dirty="0" smtClean="0"/>
                        <a:t>Реализация мероприятий по проекту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консультации для родителей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информирования о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теме и содержании совместной деятельности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(рекомендации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 и упражнений для закрепления и повторения материала, рекомендации по организации совместной деятельности родителей и ребёнка дома, ответы на вопросы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всего периода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Приложение: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 в режиме онлайн и офлайн буклеты, листовки, памятки, учебные презентации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</a:tr>
              <a:tr h="1300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пособий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детьми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  и их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родителями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активных форм работы, позволяющих организовать досуг и развитие детей-инвалидов и детей с ограниченными возможностями здоровья в частности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РАС.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2023-октябрь 2023-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и сотрудники НКО «Активные мамочки Новочеркасска»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Игровое методическое пособие для детей с РАС и их родителей «Сенсорная книжка» 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</a:tr>
              <a:tr h="128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Заполнение чек-листа для анализа и корректировки работы специалистами и родителями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игровому методическому пособию «Сенсорная книжка»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результативности использования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игрового методического пособия «Сенсорная книжка». Корректировка.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Октябрь-ноябрь 2023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Педагоги, кураторы, родители НКО «Активные мамочки Новочеркасска»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работе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специалистами и родителями детей с РАС с 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игровым методическим пособием «Сенсорная книжка»(1)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</a:tr>
              <a:tr h="1709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на ММРЦ  о соц. проекте и  промежуточных результатах деятельности по проекту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 о применении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методического пособия «Сенсорная книжка»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целью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обеспечения обучения воспитанников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реабилитации учеников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2023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 ролики с наглядной иллюстрацией работы по  пособию «Сенсорная книжка» 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игрового методического пособия «Сенсорная книжка» (1)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576" marR="34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1784</Words>
  <Application>Microsoft Office PowerPoint</Application>
  <PresentationFormat>Экран (4:3)</PresentationFormat>
  <Paragraphs>211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PC-2</dc:creator>
  <cp:lastModifiedBy>1</cp:lastModifiedBy>
  <cp:revision>218</cp:revision>
  <dcterms:created xsi:type="dcterms:W3CDTF">2021-12-06T11:42:43Z</dcterms:created>
  <dcterms:modified xsi:type="dcterms:W3CDTF">2023-11-27T07:06:03Z</dcterms:modified>
</cp:coreProperties>
</file>